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6C657-8B37-47FE-B57F-0B3653F4B4B5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D6C30-5859-47AE-ACBA-F414B09CE9F8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8681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6C657-8B37-47FE-B57F-0B3653F4B4B5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D6C30-5859-47AE-ACBA-F414B09CE9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805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6C657-8B37-47FE-B57F-0B3653F4B4B5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D6C30-5859-47AE-ACBA-F414B09CE9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259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6C657-8B37-47FE-B57F-0B3653F4B4B5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D6C30-5859-47AE-ACBA-F414B09CE9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366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6C657-8B37-47FE-B57F-0B3653F4B4B5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D6C30-5859-47AE-ACBA-F414B09CE9F8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8231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6C657-8B37-47FE-B57F-0B3653F4B4B5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D6C30-5859-47AE-ACBA-F414B09CE9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213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6C657-8B37-47FE-B57F-0B3653F4B4B5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D6C30-5859-47AE-ACBA-F414B09CE9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391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6C657-8B37-47FE-B57F-0B3653F4B4B5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D6C30-5859-47AE-ACBA-F414B09CE9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3660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6C657-8B37-47FE-B57F-0B3653F4B4B5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D6C30-5859-47AE-ACBA-F414B09CE9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210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1B6C657-8B37-47FE-B57F-0B3653F4B4B5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E1D6C30-5859-47AE-ACBA-F414B09CE9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076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6C657-8B37-47FE-B57F-0B3653F4B4B5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D6C30-5859-47AE-ACBA-F414B09CE9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5899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1B6C657-8B37-47FE-B57F-0B3653F4B4B5}" type="datetimeFigureOut">
              <a:rPr lang="ru-RU" smtClean="0"/>
              <a:t>01.04.2022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E1D6C30-5859-47AE-ACBA-F414B09CE9F8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3044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0969" y="184638"/>
            <a:ext cx="9947031" cy="6110654"/>
          </a:xfrm>
        </p:spPr>
        <p:txBody>
          <a:bodyPr/>
          <a:lstStyle/>
          <a:p>
            <a:endParaRPr lang="ru-RU" sz="3200" b="1" dirty="0" smtClean="0"/>
          </a:p>
          <a:p>
            <a:r>
              <a:rPr lang="ru-RU" sz="3200" b="1" smtClean="0">
                <a:solidFill>
                  <a:schemeClr val="tx1"/>
                </a:solidFill>
              </a:rPr>
              <a:t>ТЕМА 6. </a:t>
            </a:r>
            <a:r>
              <a:rPr lang="ru-RU" sz="3200" b="1" dirty="0">
                <a:solidFill>
                  <a:schemeClr val="tx1"/>
                </a:solidFill>
              </a:rPr>
              <a:t>ПОРЯДОК, ПРОЦЕДУРЫ, ЭТАПЫ И МЕТОДЫ ЭКОЛОГИЧЕСКОГО АУДИТА</a:t>
            </a:r>
          </a:p>
          <a:p>
            <a:endParaRPr lang="ru-RU" sz="3200" dirty="0" smtClean="0">
              <a:solidFill>
                <a:schemeClr val="tx1"/>
              </a:solidFill>
            </a:endParaRPr>
          </a:p>
          <a:p>
            <a:r>
              <a:rPr lang="ru-RU" sz="3200" dirty="0" smtClean="0">
                <a:solidFill>
                  <a:schemeClr val="tx1"/>
                </a:solidFill>
              </a:rPr>
              <a:t>ПЛАН:</a:t>
            </a:r>
            <a:endParaRPr lang="ru-RU" sz="3200" dirty="0">
              <a:solidFill>
                <a:schemeClr val="tx1"/>
              </a:solidFill>
            </a:endParaRPr>
          </a:p>
          <a:p>
            <a:r>
              <a:rPr lang="ru-RU" sz="3200" b="1" dirty="0" smtClean="0">
                <a:solidFill>
                  <a:schemeClr val="tx1"/>
                </a:solidFill>
              </a:rPr>
              <a:t>1</a:t>
            </a:r>
            <a:r>
              <a:rPr lang="ru-RU" sz="3200" b="1" dirty="0">
                <a:solidFill>
                  <a:schemeClr val="tx1"/>
                </a:solidFill>
              </a:rPr>
              <a:t>. Планирование </a:t>
            </a:r>
            <a:r>
              <a:rPr lang="ru-RU" sz="3200" b="1" dirty="0" err="1">
                <a:solidFill>
                  <a:schemeClr val="tx1"/>
                </a:solidFill>
              </a:rPr>
              <a:t>экоаудита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</a:p>
          <a:p>
            <a:r>
              <a:rPr lang="ru-RU" sz="3200" b="1" dirty="0">
                <a:solidFill>
                  <a:schemeClr val="tx1"/>
                </a:solidFill>
              </a:rPr>
              <a:t>2. Программа </a:t>
            </a:r>
            <a:r>
              <a:rPr lang="ru-RU" sz="3200" b="1" dirty="0" err="1">
                <a:solidFill>
                  <a:schemeClr val="tx1"/>
                </a:solidFill>
              </a:rPr>
              <a:t>экоаудита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6945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6186" y="0"/>
            <a:ext cx="11781692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000" b="1" spc="2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Планирование </a:t>
            </a:r>
            <a:r>
              <a:rPr lang="ru-RU" sz="2000" b="1" spc="2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экоаудита</a:t>
            </a:r>
            <a:endParaRPr lang="ru-RU" sz="2000" b="1" spc="2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2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Экоаудиторская</a:t>
            </a:r>
            <a:r>
              <a:rPr lang="ru-RU" spc="2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и индивидуальный аудитор-эколог обязаны планировать свою работу так, чтобы проверка была проведена эффективно. 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Планирование </a:t>
            </a:r>
            <a:r>
              <a:rPr lang="ru-RU" spc="2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экоаудита</a:t>
            </a: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предполагает формулировку его цели, конкретизацию области, объема, методологического обеспечения, критериев, последовательности проведения для того, чтобы он был выполнен с минимальными затратами, качественно и своевременно. Планирование позволяет эффективно распределять работу между аудиторами. </a:t>
            </a:r>
            <a:endParaRPr lang="ru-RU" spc="2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Затраты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 на планирование зависят от масштабов деятельности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аудируемой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организации, сложности аудита, опыта работы аудиторов с организациями, ранее проверяемыми аудиторами, а также знания ими специфики ее деятельности. Руководитель аудиторской группы (аудитор) вправе обсуждать план аудита с руководством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аудируемой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организации для повышения эффективности аудита и координации выполнения аудиторских процедур с работой персонала. Ответственность за качество и своевременность разработки плана несет руководитель аудиторской группы. Получение предварительной информации о деятельности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аудируемой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организации является важной частью планирования работы, помогает аудитору выявить факторы, которые могут оказывать существенное влияние на документацию организации и на формирование его суждения о соответствии ее деятельности законодательству.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525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" y="114300"/>
            <a:ext cx="11737730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 аудита должен быть достаточным для разработки программы и планов-графиков аудита. При разработке плана рекомендуется принимать во внимание предварительно полученную информацию о следующих факторах: </a:t>
            </a:r>
            <a:endParaRPr lang="ru-RU" spc="2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2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экономические факторы и условия в отрасли (корпоративном объединении), специфику деятельности, финансовое состояние; структура управления деятельностью организации; </a:t>
            </a:r>
            <a:endParaRPr lang="ru-RU" spc="2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б) возможность (в том числе по опыту ранее проведенных аудитов) существенных искажений или недобросовестных действий персонала организации; 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в) уровень компьютеризации системы документооборота и ее особенностей; 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г) возможность и целесообразность привлечения других аудиторских организаций к проверке филиалов, подразделений, дочерних компаний </a:t>
            </a:r>
            <a:r>
              <a:rPr lang="ru-RU" spc="2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аудируемой</a:t>
            </a: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организации; 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д) возможность и целесообразность привлечения технических экспертов в связи с уникальностью и сложностью технологических процессов и оборудования производства; 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е) возможность и целесообразность оказания </a:t>
            </a:r>
            <a:r>
              <a:rPr lang="ru-RU" spc="2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аудируемой</a:t>
            </a: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организации сопутствующих </a:t>
            </a:r>
            <a:r>
              <a:rPr lang="ru-RU" spc="2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экоаудиту</a:t>
            </a: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услуг. 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9792" y="5339874"/>
            <a:ext cx="1141534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 аудита утверждается заказчиком и подписывается руководителем аудиторской группы. В случае, если </a:t>
            </a:r>
            <a:r>
              <a:rPr lang="ru-RU" spc="2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аудируемая</a:t>
            </a: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организация не является заказчиком аудита, план также согласовывается с ее руководителем.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715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46185" y="210330"/>
            <a:ext cx="11676185" cy="6047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000" b="1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Программа </a:t>
            </a:r>
            <a:r>
              <a:rPr lang="ru-RU" sz="2000" b="1" spc="2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экоаудита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Руководителю аудиторской группы (аудитору) необходимо составить и документально оформить программу аудита, конкретизирующую план проведения аудита. Программа аудита является основой для выбора процедур аудита, а также средством проверки надлежащего выполнения аудита.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u="sng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процессе подготовки программы аудитор обязан принимать во внимание: </a:t>
            </a:r>
            <a:endParaRPr lang="ru-RU" sz="2000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требования законодательства в области производственной деятельности организации природопользования, охраны окружающей среды, обеспечения техногенной, энергетической и экологической безопасности и защиты от ЧС;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требуемый уровень уверенности, который должен быть обеспечен при процедурах проверки;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временные рамки выполнения процедур проверки;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необходимость координации взаимодействия с персоналом </a:t>
            </a:r>
            <a:r>
              <a:rPr lang="ru-RU" sz="2000" spc="2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аудируемой</a:t>
            </a:r>
            <a:r>
              <a:rPr lang="ru-RU" sz="20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организации;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целесообразность привлечения технических экспертов;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специфику условии деятельности организации. 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927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30823" y="0"/>
            <a:ext cx="11403623" cy="7155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 аудита и программа аудита конкретизируются планом-графиком аудита и при необходимости уточняются в ходе аудита. Планирование аудитором собственной работы осуществляется с учетом обстоятельств или неожиданных результатов, полученных в ходе выполнения аудиторских процедур. 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Причины внесения значительных изменений в план и программу аудита должны быть документально зафиксированы. 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b="1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Содержание аудита: 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определяется многофункциональностью и масштабностью деятельности проверяемой организации, количеством </a:t>
            </a:r>
            <a:r>
              <a:rPr lang="ru-RU" spc="2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аудируемых</a:t>
            </a: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подразделений, требованиями к их природоохранной деятельности, природопользованию, обеспечению безопасности и защиты от ЧС с учетом состояния экологической обстановки в регионах; 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•наличием особо охраняемых природных объектов, памятников культурного наследия, ограничений на промышленно-хозяйственную деятельность в местах проживания малочисленных народов Севера, Сибири и Дальнего Востока РФ; </a:t>
            </a:r>
            <a:endParaRPr lang="ru-RU" spc="2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зависит от частоты аудитов, заключений по результатам предыдущих аудитов, существенных изменений видов деятельности организации, мнения заинтересованных сторон, в частности, граждан и их объединений, высказанных в ходе общественных обсуждений (слушаний, сходов, местных референдумов и т.д.).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303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7393" y="-79130"/>
            <a:ext cx="11852031" cy="730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u="sng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Критерии </a:t>
            </a:r>
            <a:r>
              <a:rPr lang="ru-RU" sz="2000" b="1" u="sng" spc="2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экоаудита</a:t>
            </a:r>
            <a:r>
              <a:rPr lang="ru-RU" sz="2000" b="1" u="sng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совокупность требований, закрепленных нормативными правовыми актами и стандартами в области природопользования, охраны окружающей среды, техногенной, энергетической и экологической безопасности, защиты от ЧС природного и техногенного характера, устойчивого развития, а также принятых организацией экологически ориентированных обязательств, декларируемых ею в экологической политике. </a:t>
            </a:r>
            <a:endParaRPr lang="ru-RU" sz="2000" spc="2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подготовке предложений по ресурсам для обеспечения проведения аудита руководство организации учитывает: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цели, объем и область аудита; 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требуемые финансовые ресурсы для проведения аудита; 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степень разработки методов проведения аудитов; 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наличие аудиторов-экологов из числа специалистов организации, имеющих сертификаты на право проведения внутренних аудитов и обладающих необходимой компетентностью; 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возможности привлечения технических экспертов; 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степень подготовленности персонала к проведению аудита; 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время на переезд аудиторов, их обустройство и необходимые условия обеспечения их деятельности.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446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1353" y="-79131"/>
            <a:ext cx="1169376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b="1" u="sng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Внедрение программы </a:t>
            </a:r>
            <a:r>
              <a:rPr lang="ru-RU" sz="2800" b="1" u="sng" spc="2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экоаудита</a:t>
            </a:r>
            <a:r>
              <a:rPr lang="ru-RU" sz="2800" b="1" u="sng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состоит в следующем: </a:t>
            </a:r>
            <a:endParaRPr lang="ru-RU" sz="2800" b="1" u="sng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подготовка проекта распоряжения руководства проверяемой организации о сроках проведения, цели, объеме и области аудита, предполагаемом руководителе и составе аудиторской группы; </a:t>
            </a:r>
            <a:endParaRPr lang="ru-RU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рассылка копий плана, программы, планов-графиков, рекомендованных перечней критериев и документации, представляемой </a:t>
            </a:r>
            <a:r>
              <a:rPr lang="ru-RU" sz="2800" spc="2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аудируемыми</a:t>
            </a:r>
            <a:r>
              <a:rPr lang="ru-RU" sz="28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подразделениями; </a:t>
            </a:r>
            <a:endParaRPr lang="ru-RU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установление сроков подготовки организации к проведению планового аудита; </a:t>
            </a:r>
            <a:endParaRPr lang="ru-RU" sz="2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8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подготовка необходимых ресурсов для проведения аудита.    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493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7730" y="0"/>
            <a:ext cx="11799277" cy="7155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b="1" u="sng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Ответственность за управление программой аудита возлагается на: </a:t>
            </a:r>
            <a:endParaRPr lang="ru-RU" b="1" u="sng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представителя высшего руководства организации - за несвоевременное утверждение программы, не обеспеченность необходимыми ресурсами (финансовыми, техническими, кадровыми и т.д.); 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аудиторов - за некачественное выполнение ими процедур аудита вследствие недостаточности записей для подготовки обоснованных отчета и </a:t>
            </a:r>
            <a:r>
              <a:rPr lang="ru-RU" spc="2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экоаудиторского</a:t>
            </a: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заключения; 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руководителя аудиторской группы - за отсутствие надлежащего руководства аудиторской группой и недостаточную обоснованность выводов по результатам аудита; </a:t>
            </a:r>
            <a:endParaRPr lang="ru-RU" spc="2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персонала </a:t>
            </a:r>
            <a:r>
              <a:rPr lang="ru-RU" spc="2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аудируемой</a:t>
            </a: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организации - за несвоевременное представление и недостоверность документации о деятельности организации в области природопользования, охраны окружающей среды, обеспечения техногенной и экологической безопасности и защиты от чрезвычайных ситуаций;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наблюдателя - за «</a:t>
            </a:r>
            <a:r>
              <a:rPr lang="ru-RU" spc="2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невскрытие</a:t>
            </a: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отступлений участников аудита от установленных процедур аудита, программы, плана; 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технических экспертов - за недостаточно обоснованные заключения по специальным вопросам, возникающим в ходе аудита; 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сопровождающих лиц - за необеспеченность аудиторской группы необходимыми условиями для проведения аудита (контактов с персоналом, посещения рабочих мест, оказания помощи при сборе информации). </a:t>
            </a:r>
            <a:endParaRPr lang="ru-RU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48840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</TotalTime>
  <Words>822</Words>
  <Application>Microsoft Office PowerPoint</Application>
  <PresentationFormat>Широкоэкранный</PresentationFormat>
  <Paragraphs>55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Times New Roman</vt:lpstr>
      <vt:lpstr>Ретро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6</cp:revision>
  <dcterms:created xsi:type="dcterms:W3CDTF">2022-04-01T06:11:34Z</dcterms:created>
  <dcterms:modified xsi:type="dcterms:W3CDTF">2022-04-01T06:42:05Z</dcterms:modified>
</cp:coreProperties>
</file>